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9"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4212935476"/>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D6464B-10DF-4D65-9588-4FA6274653B5}" type="datetimeFigureOut">
              <a:rPr lang="en-IN" smtClean="0"/>
              <a:t>26-04-2020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4214651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0742584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9070879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20299903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36245721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1598418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35276079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4108939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2280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D6464B-10DF-4D65-9588-4FA6274653B5}" type="datetimeFigureOut">
              <a:rPr lang="en-IN" smtClean="0"/>
              <a:t>26-04-2020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649475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D6464B-10DF-4D65-9588-4FA6274653B5}" type="datetimeFigureOut">
              <a:rPr lang="en-IN" smtClean="0"/>
              <a:t>26-04-2020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24119610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D6464B-10DF-4D65-9588-4FA6274653B5}" type="datetimeFigureOut">
              <a:rPr lang="en-IN" smtClean="0"/>
              <a:t>26-04-2020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380421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D6464B-10DF-4D65-9588-4FA6274653B5}" type="datetimeFigureOut">
              <a:rPr lang="en-IN" smtClean="0"/>
              <a:t>26-04-2020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3541936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D6464B-10DF-4D65-9588-4FA6274653B5}" type="datetimeFigureOut">
              <a:rPr lang="en-IN" smtClean="0"/>
              <a:t>26-04-2020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396418079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D6464B-10DF-4D65-9588-4FA6274653B5}" type="datetimeFigureOut">
              <a:rPr lang="en-IN" smtClean="0"/>
              <a:t>26-04-2020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76480959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C8D6464B-10DF-4D65-9588-4FA6274653B5}" type="datetimeFigureOut">
              <a:rPr lang="en-IN" smtClean="0"/>
              <a:t>26-04-2020</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IN"/>
          </a:p>
        </p:txBody>
      </p:sp>
      <p:sp>
        <p:nvSpPr>
          <p:cNvPr id="7" name="Slide Number Placeholder 6"/>
          <p:cNvSpPr>
            <a:spLocks noGrp="1"/>
          </p:cNvSpPr>
          <p:nvPr>
            <p:ph type="sldNum" sz="quarter" idx="12"/>
          </p:nvPr>
        </p:nvSpPr>
        <p:spPr>
          <a:xfrm>
            <a:off x="10742612" y="5883275"/>
            <a:ext cx="322567" cy="365125"/>
          </a:xfrm>
        </p:spPr>
        <p:txBody>
          <a:bodyPr/>
          <a:lstStyle/>
          <a:p>
            <a:fld id="{3576774F-A9DB-46CA-A90A-0527ED709B7F}" type="slidenum">
              <a:rPr lang="en-IN" smtClean="0"/>
              <a:t>‹#›</a:t>
            </a:fld>
            <a:endParaRPr lang="en-IN"/>
          </a:p>
        </p:txBody>
      </p:sp>
    </p:spTree>
    <p:extLst>
      <p:ext uri="{BB962C8B-B14F-4D97-AF65-F5344CB8AC3E}">
        <p14:creationId xmlns:p14="http://schemas.microsoft.com/office/powerpoint/2010/main" val="1878122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8D6464B-10DF-4D65-9588-4FA6274653B5}" type="datetimeFigureOut">
              <a:rPr lang="en-IN" smtClean="0"/>
              <a:t>26-04-2020</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576774F-A9DB-46CA-A90A-0527ED709B7F}" type="slidenum">
              <a:rPr lang="en-IN" smtClean="0"/>
              <a:t>‹#›</a:t>
            </a:fld>
            <a:endParaRPr lang="en-IN"/>
          </a:p>
        </p:txBody>
      </p:sp>
    </p:spTree>
    <p:extLst>
      <p:ext uri="{BB962C8B-B14F-4D97-AF65-F5344CB8AC3E}">
        <p14:creationId xmlns:p14="http://schemas.microsoft.com/office/powerpoint/2010/main" val="4132507568"/>
      </p:ext>
    </p:extLst>
  </p:cSld>
  <p:clrMap bg1="dk1" tx1="lt1" bg2="dk2" tx2="lt2" accent1="accent1" accent2="accent2" accent3="accent3" accent4="accent4" accent5="accent5" accent6="accent6" hlink="hlink" folHlink="folHlink"/>
  <p:sldLayoutIdLst>
    <p:sldLayoutId id="2147483900" r:id="rId1"/>
    <p:sldLayoutId id="2147483901" r:id="rId2"/>
    <p:sldLayoutId id="2147483902" r:id="rId3"/>
    <p:sldLayoutId id="2147483903" r:id="rId4"/>
    <p:sldLayoutId id="2147483904" r:id="rId5"/>
    <p:sldLayoutId id="2147483905" r:id="rId6"/>
    <p:sldLayoutId id="2147483906" r:id="rId7"/>
    <p:sldLayoutId id="2147483907" r:id="rId8"/>
    <p:sldLayoutId id="2147483908" r:id="rId9"/>
    <p:sldLayoutId id="2147483909" r:id="rId10"/>
    <p:sldLayoutId id="2147483910" r:id="rId11"/>
    <p:sldLayoutId id="2147483911" r:id="rId12"/>
    <p:sldLayoutId id="2147483912" r:id="rId13"/>
    <p:sldLayoutId id="2147483913" r:id="rId14"/>
    <p:sldLayoutId id="2147483914" r:id="rId15"/>
    <p:sldLayoutId id="2147483915" r:id="rId16"/>
    <p:sldLayoutId id="2147483916"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7.xml"/><Relationship Id="rId1" Type="http://schemas.openxmlformats.org/officeDocument/2006/relationships/themeOverride" Target="../theme/themeOverride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7.xml"/><Relationship Id="rId1" Type="http://schemas.openxmlformats.org/officeDocument/2006/relationships/themeOverride" Target="../theme/themeOverr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hemeOverride" Target="../theme/themeOverride3.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hemeOverride" Target="../theme/themeOverride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opendata.paris.fr/explore/dataset/arrondissements/table/?dataChart"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4" name="Picture 3" descr="An aerial view of a city&#10;&#10;Description automatically generated">
            <a:extLst>
              <a:ext uri="{FF2B5EF4-FFF2-40B4-BE49-F238E27FC236}">
                <a16:creationId xmlns:a16="http://schemas.microsoft.com/office/drawing/2014/main" id="{A6A75211-E97F-4C17-88C8-596FABEE217D}"/>
              </a:ext>
            </a:extLst>
          </p:cNvPr>
          <p:cNvPicPr>
            <a:picLocks noChangeAspect="1"/>
          </p:cNvPicPr>
          <p:nvPr/>
        </p:nvPicPr>
        <p:blipFill rotWithShape="1">
          <a:blip r:embed="rId3">
            <a:alphaModFix amt="35000"/>
            <a:grayscl/>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Rectangle 1">
            <a:extLst>
              <a:ext uri="{FF2B5EF4-FFF2-40B4-BE49-F238E27FC236}">
                <a16:creationId xmlns:a16="http://schemas.microsoft.com/office/drawing/2014/main" id="{B721A268-5E06-4BFA-8894-7140FA622365}"/>
              </a:ext>
            </a:extLst>
          </p:cNvPr>
          <p:cNvSpPr/>
          <p:nvPr/>
        </p:nvSpPr>
        <p:spPr>
          <a:xfrm>
            <a:off x="284086" y="994299"/>
            <a:ext cx="11487705" cy="1296140"/>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700" b="1" u="sng" cap="all" dirty="0">
                <a:ln w="3175" cmpd="sng">
                  <a:noFill/>
                </a:ln>
                <a:solidFill>
                  <a:schemeClr val="accent6">
                    <a:lumMod val="60000"/>
                    <a:lumOff val="40000"/>
                  </a:schemeClr>
                </a:solidFill>
                <a:effectLst>
                  <a:glow rad="38100">
                    <a:schemeClr val="bg1">
                      <a:lumMod val="65000"/>
                      <a:lumOff val="35000"/>
                      <a:alpha val="50000"/>
                    </a:schemeClr>
                  </a:glow>
                  <a:outerShdw blurRad="38100" dist="38100" dir="2700000" algn="tl">
                    <a:srgbClr val="000000">
                      <a:alpha val="43137"/>
                    </a:srgbClr>
                  </a:outerShdw>
                </a:effectLst>
                <a:latin typeface="IBM Plex Sans Light" panose="020B0403050203000203" pitchFamily="34" charset="0"/>
                <a:ea typeface="+mj-ea"/>
                <a:cs typeface="+mj-cs"/>
              </a:rPr>
              <a:t>Determine  best  locations  to  SETUP  new stores  for  a  fashion  retailer  in  Paris</a:t>
            </a:r>
          </a:p>
        </p:txBody>
      </p:sp>
    </p:spTree>
    <p:extLst>
      <p:ext uri="{BB962C8B-B14F-4D97-AF65-F5344CB8AC3E}">
        <p14:creationId xmlns:p14="http://schemas.microsoft.com/office/powerpoint/2010/main" val="4194720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36629FC-81D9-43E3-A541-1397FFB4208D}"/>
              </a:ext>
            </a:extLst>
          </p:cNvPr>
          <p:cNvSpPr/>
          <p:nvPr/>
        </p:nvSpPr>
        <p:spPr>
          <a:xfrm>
            <a:off x="556532" y="679586"/>
            <a:ext cx="11210925" cy="829617"/>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2400" b="1" kern="1200" dirty="0">
                <a:solidFill>
                  <a:schemeClr val="accent5">
                    <a:lumMod val="60000"/>
                    <a:lumOff val="40000"/>
                  </a:schemeClr>
                </a:solidFill>
                <a:latin typeface="IBM Plex Sans Light" panose="020B0403050203000203" pitchFamily="34" charset="0"/>
                <a:ea typeface="+mj-ea"/>
                <a:cs typeface="+mj-cs"/>
              </a:rPr>
              <a:t>Including an additional venue category, "Clothing_Store" into the analysis, then we might be able to make some inferences based on the data</a:t>
            </a:r>
          </a:p>
        </p:txBody>
      </p:sp>
      <p:pic>
        <p:nvPicPr>
          <p:cNvPr id="4" name="Picture 3" descr="A screenshot of a social media post&#10;&#10;Description automatically generated">
            <a:extLst>
              <a:ext uri="{FF2B5EF4-FFF2-40B4-BE49-F238E27FC236}">
                <a16:creationId xmlns:a16="http://schemas.microsoft.com/office/drawing/2014/main" id="{F19ED309-B044-48E6-ABF6-0E67D732BE80}"/>
              </a:ext>
            </a:extLst>
          </p:cNvPr>
          <p:cNvPicPr>
            <a:picLocks noChangeAspect="1"/>
          </p:cNvPicPr>
          <p:nvPr/>
        </p:nvPicPr>
        <p:blipFill>
          <a:blip r:embed="rId3"/>
          <a:stretch>
            <a:fillRect/>
          </a:stretch>
        </p:blipFill>
        <p:spPr>
          <a:xfrm>
            <a:off x="450000" y="1753394"/>
            <a:ext cx="11401689" cy="4496486"/>
          </a:xfrm>
          <a:prstGeom prst="rect">
            <a:avLst/>
          </a:prstGeom>
        </p:spPr>
      </p:pic>
    </p:spTree>
    <p:extLst>
      <p:ext uri="{BB962C8B-B14F-4D97-AF65-F5344CB8AC3E}">
        <p14:creationId xmlns:p14="http://schemas.microsoft.com/office/powerpoint/2010/main" val="396027541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7EDAA3-9216-446E-8B98-47CA19FC9201}"/>
              </a:ext>
            </a:extLst>
          </p:cNvPr>
          <p:cNvSpPr/>
          <p:nvPr/>
        </p:nvSpPr>
        <p:spPr>
          <a:xfrm>
            <a:off x="556532" y="643467"/>
            <a:ext cx="11210925" cy="744836"/>
          </a:xfrm>
          <a:prstGeom prst="rect">
            <a:avLst/>
          </a:prstGeom>
        </p:spPr>
        <p:txBody>
          <a:bodyPr vert="horz" lIns="91440" tIns="45720" rIns="91440" bIns="45720" rtlCol="0" anchor="ctr">
            <a:noAutofit/>
          </a:bodyPr>
          <a:lstStyle/>
          <a:p>
            <a:pPr algn="ctr">
              <a:lnSpc>
                <a:spcPct val="90000"/>
              </a:lnSpc>
              <a:spcBef>
                <a:spcPct val="0"/>
              </a:spcBef>
              <a:spcAft>
                <a:spcPts val="600"/>
              </a:spcAft>
            </a:pPr>
            <a:r>
              <a:rPr lang="en-US" sz="2500" b="1" kern="1200" dirty="0">
                <a:solidFill>
                  <a:schemeClr val="accent5">
                    <a:lumMod val="60000"/>
                    <a:lumOff val="40000"/>
                  </a:schemeClr>
                </a:solidFill>
                <a:latin typeface="IBM Plex Sans Light" panose="020B0403050203000203" pitchFamily="34" charset="0"/>
                <a:ea typeface="+mj-ea"/>
                <a:cs typeface="+mj-cs"/>
              </a:rPr>
              <a:t>Analyzing the combined plot of Clothing_Store and the plot with 3 venues - we see that there is only 1 neighborhood filtered out of 8 – </a:t>
            </a:r>
            <a:r>
              <a:rPr lang="en-US" sz="2500" b="1" i="1" u="sng" kern="1200" dirty="0">
                <a:solidFill>
                  <a:schemeClr val="accent5">
                    <a:lumMod val="60000"/>
                    <a:lumOff val="40000"/>
                  </a:schemeClr>
                </a:solidFill>
                <a:latin typeface="IBM Plex Sans Light" panose="020B0403050203000203" pitchFamily="34" charset="0"/>
                <a:ea typeface="+mj-ea"/>
                <a:cs typeface="+mj-cs"/>
              </a:rPr>
              <a:t>4eme Ardt</a:t>
            </a:r>
            <a:endParaRPr lang="en-US" sz="2500" b="1" kern="1200" dirty="0">
              <a:solidFill>
                <a:schemeClr val="accent5">
                  <a:lumMod val="60000"/>
                  <a:lumOff val="40000"/>
                </a:schemeClr>
              </a:solidFill>
              <a:latin typeface="IBM Plex Sans Light" panose="020B0403050203000203" pitchFamily="34" charset="0"/>
              <a:ea typeface="+mj-ea"/>
              <a:cs typeface="+mj-cs"/>
            </a:endParaRPr>
          </a:p>
        </p:txBody>
      </p:sp>
      <p:pic>
        <p:nvPicPr>
          <p:cNvPr id="3" name="Picture 2" descr="A picture containing girl, white, display, cake&#10;&#10;Description automatically generated">
            <a:extLst>
              <a:ext uri="{FF2B5EF4-FFF2-40B4-BE49-F238E27FC236}">
                <a16:creationId xmlns:a16="http://schemas.microsoft.com/office/drawing/2014/main" id="{41D9CD77-CEDB-4BB5-9569-6A67EBEEF30D}"/>
              </a:ext>
            </a:extLst>
          </p:cNvPr>
          <p:cNvPicPr>
            <a:picLocks noChangeAspect="1"/>
          </p:cNvPicPr>
          <p:nvPr/>
        </p:nvPicPr>
        <p:blipFill>
          <a:blip r:embed="rId3"/>
          <a:stretch>
            <a:fillRect/>
          </a:stretch>
        </p:blipFill>
        <p:spPr>
          <a:xfrm>
            <a:off x="409945" y="1473693"/>
            <a:ext cx="11210925" cy="4864963"/>
          </a:xfrm>
          <a:prstGeom prst="rect">
            <a:avLst/>
          </a:prstGeom>
        </p:spPr>
      </p:pic>
    </p:spTree>
    <p:extLst>
      <p:ext uri="{BB962C8B-B14F-4D97-AF65-F5344CB8AC3E}">
        <p14:creationId xmlns:p14="http://schemas.microsoft.com/office/powerpoint/2010/main" val="151603173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6C6B832-DDBE-459B-AD40-FD8F1F7C9228}"/>
              </a:ext>
            </a:extLst>
          </p:cNvPr>
          <p:cNvSpPr>
            <a:spLocks noChangeArrowheads="1"/>
          </p:cNvSpPr>
          <p:nvPr/>
        </p:nvSpPr>
        <p:spPr bwMode="auto">
          <a:xfrm>
            <a:off x="-668586" y="643467"/>
            <a:ext cx="11210925" cy="74483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0" marR="0" lvl="0" indent="0" algn="ctr" fontAlgn="base">
              <a:lnSpc>
                <a:spcPct val="90000"/>
              </a:lnSpc>
              <a:spcBef>
                <a:spcPct val="0"/>
              </a:spcBef>
              <a:spcAft>
                <a:spcPts val="600"/>
              </a:spcAft>
              <a:buClrTx/>
              <a:buSzTx/>
              <a:tabLst/>
            </a:pPr>
            <a:r>
              <a:rPr lang="en-US" altLang="en-US" sz="2800" b="1" kern="1200"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mj-ea"/>
                <a:cs typeface="+mj-cs"/>
              </a:rPr>
              <a:t>V</a:t>
            </a:r>
            <a:r>
              <a:rPr kumimoji="0" lang="en-US" altLang="en-US" sz="2800" b="1" i="0" u="none" strike="noStrike" kern="1200" cap="none" normalizeH="0" baseline="0" dirty="0">
                <a:ln>
                  <a:noFill/>
                </a:ln>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mj-ea"/>
                <a:cs typeface="+mj-cs"/>
              </a:rPr>
              <a:t>isualize the chosen neighborhood on the map of Paris </a:t>
            </a:r>
          </a:p>
        </p:txBody>
      </p:sp>
      <p:pic>
        <p:nvPicPr>
          <p:cNvPr id="3" name="Picture 2" descr="A picture containing text, map&#10;&#10;Description automatically generated">
            <a:extLst>
              <a:ext uri="{FF2B5EF4-FFF2-40B4-BE49-F238E27FC236}">
                <a16:creationId xmlns:a16="http://schemas.microsoft.com/office/drawing/2014/main" id="{C9AC1AA5-9401-42C1-87D7-F0E344F096FD}"/>
              </a:ext>
            </a:extLst>
          </p:cNvPr>
          <p:cNvPicPr>
            <a:picLocks noChangeAspect="1"/>
          </p:cNvPicPr>
          <p:nvPr/>
        </p:nvPicPr>
        <p:blipFill>
          <a:blip r:embed="rId3"/>
          <a:stretch>
            <a:fillRect/>
          </a:stretch>
        </p:blipFill>
        <p:spPr>
          <a:xfrm>
            <a:off x="612559" y="1388303"/>
            <a:ext cx="11043822" cy="5261072"/>
          </a:xfrm>
          <a:prstGeom prst="rect">
            <a:avLst/>
          </a:prstGeom>
        </p:spPr>
      </p:pic>
    </p:spTree>
    <p:extLst>
      <p:ext uri="{BB962C8B-B14F-4D97-AF65-F5344CB8AC3E}">
        <p14:creationId xmlns:p14="http://schemas.microsoft.com/office/powerpoint/2010/main" val="2150586036"/>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579053-672A-4CE7-8469-4042559C6477}"/>
              </a:ext>
            </a:extLst>
          </p:cNvPr>
          <p:cNvSpPr/>
          <p:nvPr/>
        </p:nvSpPr>
        <p:spPr>
          <a:xfrm>
            <a:off x="791591" y="696977"/>
            <a:ext cx="10900299" cy="4730782"/>
          </a:xfrm>
          <a:prstGeom prst="rect">
            <a:avLst/>
          </a:prstGeom>
        </p:spPr>
        <p:txBody>
          <a:bodyPr wrap="square">
            <a:spAutoFit/>
          </a:bodyPr>
          <a:lstStyle/>
          <a:p>
            <a:pPr>
              <a:lnSpc>
                <a:spcPct val="107000"/>
              </a:lnSpc>
              <a:spcAft>
                <a:spcPts val="800"/>
              </a:spcAft>
            </a:pPr>
            <a:r>
              <a:rPr lang="en-IN" sz="2500" b="1" u="sng" dirty="0">
                <a:solidFill>
                  <a:schemeClr val="accent5">
                    <a:lumMod val="60000"/>
                    <a:lumOff val="40000"/>
                  </a:schemeClr>
                </a:solidFill>
                <a:effectLst>
                  <a:outerShdw blurRad="38100" dist="38100" dir="2700000" algn="tl">
                    <a:srgbClr val="000000">
                      <a:alpha val="43137"/>
                    </a:srgbClr>
                  </a:outerShdw>
                </a:effectLst>
                <a:highlight>
                  <a:srgbClr val="000000"/>
                </a:highlight>
                <a:latin typeface="IBM Plex Sans Light" panose="020B0403050203000203" pitchFamily="34" charset="0"/>
                <a:ea typeface="Times New Roman" panose="02020603050405020304" pitchFamily="18" charset="0"/>
                <a:cs typeface="Calibri" panose="020F0502020204030204" pitchFamily="34" charset="0"/>
              </a:rPr>
              <a:t>Conclusions</a:t>
            </a:r>
            <a:endParaRPr lang="en-IN" sz="2500" b="1" u="sng" dirty="0">
              <a:solidFill>
                <a:schemeClr val="accent5">
                  <a:lumMod val="60000"/>
                  <a:lumOff val="40000"/>
                </a:schemeClr>
              </a:solidFill>
              <a:effectLst>
                <a:outerShdw blurRad="38100" dist="38100" dir="2700000" algn="tl">
                  <a:srgbClr val="000000">
                    <a:alpha val="43137"/>
                  </a:srgbClr>
                </a:outerShdw>
              </a:effectLst>
              <a:highlight>
                <a:srgbClr val="000000"/>
              </a:highlight>
              <a:latin typeface="IBM Plex Sans Light" panose="020B0403050203000203" pitchFamily="34" charset="0"/>
              <a:ea typeface="Calibri" panose="020F0502020204030204" pitchFamily="34" charset="0"/>
              <a:cs typeface="Times New Roman" panose="02020603050405020304" pitchFamily="18" charset="0"/>
            </a:endParaRPr>
          </a:p>
          <a:p>
            <a:r>
              <a:rPr lang="en-IN" sz="2500" b="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Times New Roman" panose="02020603050405020304" pitchFamily="18" charset="0"/>
              </a:rPr>
              <a:t>There are many ways this analysis could have been performed based on different methodologies and perhaps different data sources. I chose the method I selected as it was a straightforward way to narrow down the options.</a:t>
            </a:r>
            <a:br>
              <a:rPr lang="en-IN" sz="2500" b="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Times New Roman" panose="02020603050405020304" pitchFamily="18" charset="0"/>
              </a:rPr>
            </a:br>
            <a:br>
              <a:rPr lang="en-IN" sz="2500" b="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Times New Roman" panose="02020603050405020304" pitchFamily="18" charset="0"/>
              </a:rPr>
            </a:br>
            <a:r>
              <a:rPr lang="en-IN" sz="2500" b="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Times New Roman" panose="02020603050405020304" pitchFamily="18" charset="0"/>
              </a:rPr>
              <a:t>The analysis and results are not an end point, but rather a starting point that will guide the next part of the process to find specific store locations. The next part will involve domain knowledge of the industry, and perhaps, of the city itself. But the data analysis and resulting recommendations have greatly narrowed down the best district options based on the data available.</a:t>
            </a:r>
            <a:br>
              <a:rPr lang="en-IN" dirty="0">
                <a:latin typeface="Calibri" panose="020F0502020204030204" pitchFamily="34" charset="0"/>
                <a:ea typeface="Times New Roman" panose="02020603050405020304" pitchFamily="18" charset="0"/>
              </a:rPr>
            </a:br>
            <a:endParaRPr lang="en-IN" dirty="0"/>
          </a:p>
        </p:txBody>
      </p:sp>
    </p:spTree>
    <p:extLst>
      <p:ext uri="{BB962C8B-B14F-4D97-AF65-F5344CB8AC3E}">
        <p14:creationId xmlns:p14="http://schemas.microsoft.com/office/powerpoint/2010/main" val="344125475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920771-49D5-441B-AB1D-40BA81B81237}"/>
              </a:ext>
            </a:extLst>
          </p:cNvPr>
          <p:cNvSpPr/>
          <p:nvPr/>
        </p:nvSpPr>
        <p:spPr>
          <a:xfrm>
            <a:off x="3790766" y="2809328"/>
            <a:ext cx="4341179" cy="923330"/>
          </a:xfrm>
          <a:prstGeom prst="rect">
            <a:avLst/>
          </a:prstGeom>
        </p:spPr>
        <p:txBody>
          <a:bodyPr wrap="square">
            <a:spAutoFit/>
          </a:bodyPr>
          <a:lstStyle/>
          <a:p>
            <a:r>
              <a:rPr lang="en-IN" sz="5400" b="1" i="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Times New Roman" panose="02020603050405020304" pitchFamily="18" charset="0"/>
              </a:rPr>
              <a:t>Thank You!</a:t>
            </a:r>
            <a:endParaRPr lang="en-IN" sz="5400" b="1" i="1" dirty="0">
              <a:solidFill>
                <a:schemeClr val="accent5">
                  <a:lumMod val="60000"/>
                  <a:lumOff val="40000"/>
                </a:schemeClr>
              </a:solidFill>
              <a:effectLst>
                <a:outerShdw blurRad="38100" dist="38100" dir="2700000" algn="tl">
                  <a:srgbClr val="000000">
                    <a:alpha val="43137"/>
                  </a:srgbClr>
                </a:outerShdw>
              </a:effectLst>
              <a:latin typeface="IBM Plex Sans Light" panose="020B0403050203000203" pitchFamily="34" charset="0"/>
            </a:endParaRPr>
          </a:p>
        </p:txBody>
      </p:sp>
    </p:spTree>
    <p:extLst>
      <p:ext uri="{BB962C8B-B14F-4D97-AF65-F5344CB8AC3E}">
        <p14:creationId xmlns:p14="http://schemas.microsoft.com/office/powerpoint/2010/main" val="2119224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4963FBA-069E-4CEE-A371-530C242646F9}"/>
              </a:ext>
            </a:extLst>
          </p:cNvPr>
          <p:cNvSpPr/>
          <p:nvPr/>
        </p:nvSpPr>
        <p:spPr>
          <a:xfrm>
            <a:off x="1216241" y="612844"/>
            <a:ext cx="9596761" cy="6217087"/>
          </a:xfrm>
          <a:prstGeom prst="rect">
            <a:avLst/>
          </a:prstGeom>
        </p:spPr>
        <p:txBody>
          <a:bodyPr wrap="square">
            <a:spAutoFit/>
          </a:bodyPr>
          <a:lstStyle/>
          <a:p>
            <a:r>
              <a:rPr lang="en-IN" sz="2500" b="1" dirty="0">
                <a:solidFill>
                  <a:schemeClr val="accent6">
                    <a:lumMod val="60000"/>
                    <a:lumOff val="40000"/>
                  </a:schemeClr>
                </a:solidFill>
                <a:latin typeface="IBM Plex Sans Light" panose="020B0403050203000203" pitchFamily="34" charset="0"/>
                <a:ea typeface="Calibri" panose="020F0502020204030204" pitchFamily="34" charset="0"/>
              </a:rPr>
              <a:t>Problem: </a:t>
            </a:r>
            <a:r>
              <a:rPr lang="en-IN" sz="2500" dirty="0">
                <a:solidFill>
                  <a:schemeClr val="accent6">
                    <a:lumMod val="60000"/>
                    <a:lumOff val="40000"/>
                  </a:schemeClr>
                </a:solidFill>
                <a:latin typeface="IBM Plex Sans Light" panose="020B0403050203000203" pitchFamily="34" charset="0"/>
                <a:ea typeface="Calibri" panose="020F0502020204030204" pitchFamily="34" charset="0"/>
              </a:rPr>
              <a:t>A renowned fashion retailer, has begun the rollout of their new stores, which begins in Paris. As they are new to Paris, they would need some help in determining which locations would be best to setup their new stores that can eventually attract a lot of people. </a:t>
            </a:r>
            <a:br>
              <a:rPr lang="en-IN" sz="2500" dirty="0">
                <a:solidFill>
                  <a:schemeClr val="accent6">
                    <a:lumMod val="60000"/>
                    <a:lumOff val="40000"/>
                  </a:schemeClr>
                </a:solidFill>
                <a:latin typeface="IBM Plex Sans Light" panose="020B0403050203000203" pitchFamily="34" charset="0"/>
                <a:ea typeface="Calibri" panose="020F0502020204030204" pitchFamily="34" charset="0"/>
              </a:rPr>
            </a:br>
            <a:br>
              <a:rPr lang="en-IN" sz="2500" dirty="0">
                <a:solidFill>
                  <a:schemeClr val="accent6">
                    <a:lumMod val="60000"/>
                    <a:lumOff val="40000"/>
                  </a:schemeClr>
                </a:solidFill>
                <a:latin typeface="IBM Plex Sans Light" panose="020B0403050203000203" pitchFamily="34" charset="0"/>
                <a:ea typeface="Calibri" panose="020F0502020204030204" pitchFamily="34" charset="0"/>
              </a:rPr>
            </a:br>
            <a:r>
              <a:rPr lang="en-IN" sz="2500" b="1" dirty="0">
                <a:solidFill>
                  <a:schemeClr val="accent6">
                    <a:lumMod val="60000"/>
                    <a:lumOff val="40000"/>
                  </a:schemeClr>
                </a:solidFill>
                <a:latin typeface="IBM Plex Sans Light" panose="020B0403050203000203" pitchFamily="34" charset="0"/>
                <a:ea typeface="Calibri" panose="020F0502020204030204" pitchFamily="34" charset="0"/>
              </a:rPr>
              <a:t>Solution: A</a:t>
            </a:r>
            <a:r>
              <a:rPr lang="en-IN" sz="2500" dirty="0">
                <a:solidFill>
                  <a:schemeClr val="accent6">
                    <a:lumMod val="60000"/>
                    <a:lumOff val="40000"/>
                  </a:schemeClr>
                </a:solidFill>
                <a:latin typeface="IBM Plex Sans Light" panose="020B0403050203000203" pitchFamily="34" charset="0"/>
                <a:ea typeface="Calibri" panose="020F0502020204030204" pitchFamily="34" charset="0"/>
              </a:rPr>
              <a:t>s part of this project, we are going to make data-driven decisions on the new locations/ districts that are more suitable for their new stores in Paris.</a:t>
            </a:r>
          </a:p>
          <a:p>
            <a:endParaRPr lang="en-IN" sz="2500" dirty="0">
              <a:solidFill>
                <a:schemeClr val="accent6">
                  <a:lumMod val="60000"/>
                  <a:lumOff val="40000"/>
                </a:schemeClr>
              </a:solidFill>
              <a:latin typeface="IBM Plex Sans Light" panose="020B0403050203000203" pitchFamily="34" charset="0"/>
              <a:ea typeface="Calibri" panose="020F0502020204030204" pitchFamily="34" charset="0"/>
            </a:endParaRPr>
          </a:p>
          <a:p>
            <a:r>
              <a:rPr lang="en-IN" sz="2500" b="1" dirty="0">
                <a:solidFill>
                  <a:schemeClr val="accent6">
                    <a:lumMod val="60000"/>
                    <a:lumOff val="40000"/>
                  </a:schemeClr>
                </a:solidFill>
                <a:latin typeface="IBM Plex Sans Light" panose="020B0403050203000203" pitchFamily="34" charset="0"/>
              </a:rPr>
              <a:t>Target audience: </a:t>
            </a:r>
            <a:r>
              <a:rPr lang="en-IN" sz="2500" dirty="0">
                <a:solidFill>
                  <a:schemeClr val="accent6">
                    <a:lumMod val="60000"/>
                    <a:lumOff val="40000"/>
                  </a:schemeClr>
                </a:solidFill>
                <a:latin typeface="IBM Plex Sans Light" panose="020B0403050203000203" pitchFamily="34" charset="0"/>
              </a:rPr>
              <a:t>This project is going to help any fashion retailer planning to set up their stores in Paris, which is the hub of fashion, explore which location in Paris would be perfect to establish their stores.</a:t>
            </a:r>
          </a:p>
          <a:p>
            <a:br>
              <a:rPr lang="en-IN" sz="2400" dirty="0">
                <a:latin typeface="Calibri" panose="020F0502020204030204" pitchFamily="34" charset="0"/>
                <a:ea typeface="Calibri" panose="020F0502020204030204" pitchFamily="34" charset="0"/>
              </a:rPr>
            </a:br>
            <a:endParaRPr lang="en-IN" sz="2400" dirty="0"/>
          </a:p>
        </p:txBody>
      </p:sp>
    </p:spTree>
    <p:extLst>
      <p:ext uri="{BB962C8B-B14F-4D97-AF65-F5344CB8AC3E}">
        <p14:creationId xmlns:p14="http://schemas.microsoft.com/office/powerpoint/2010/main" val="316867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EBA08CE-F851-4A4A-8D7F-A8ADF7D99C20}"/>
              </a:ext>
            </a:extLst>
          </p:cNvPr>
          <p:cNvSpPr/>
          <p:nvPr/>
        </p:nvSpPr>
        <p:spPr>
          <a:xfrm>
            <a:off x="1020933" y="1097016"/>
            <a:ext cx="10511160" cy="4289892"/>
          </a:xfrm>
          <a:prstGeom prst="rect">
            <a:avLst/>
          </a:prstGeom>
        </p:spPr>
        <p:txBody>
          <a:bodyPr wrap="square">
            <a:spAutoFit/>
          </a:bodyPr>
          <a:lstStyle/>
          <a:p>
            <a:pPr>
              <a:lnSpc>
                <a:spcPct val="107000"/>
              </a:lnSpc>
              <a:spcAft>
                <a:spcPts val="800"/>
              </a:spcAft>
            </a:pPr>
            <a:r>
              <a:rPr lang="en-IN" sz="2500" b="1"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Criteria:</a:t>
            </a:r>
            <a:r>
              <a:rPr lang="en-IN" sz="2500" b="1" dirty="0">
                <a:solidFill>
                  <a:schemeClr val="accent6">
                    <a:lumMod val="60000"/>
                    <a:lumOff val="40000"/>
                  </a:schemeClr>
                </a:solidFill>
                <a:latin typeface="IBM Plex Sans Light" panose="020B0403050203000203" pitchFamily="34" charset="0"/>
                <a:ea typeface="Calibri" panose="020F0502020204030204" pitchFamily="34" charset="0"/>
                <a:cs typeface="Times New Roman" panose="02020603050405020304" pitchFamily="18" charset="0"/>
              </a:rPr>
              <a:t> </a:t>
            </a:r>
            <a:r>
              <a:rPr lang="en-IN" sz="2500"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This retailer brand is not what can be considered as high-end, but they are positioned in the mid-range of the fashion industry. So they do not seek to establish their stores in premium/ plush localities, but rather, in high traffic areas where consumers go for shopping, visit restaurants or go for entertainment.</a:t>
            </a:r>
            <a:br>
              <a:rPr lang="en-IN" sz="2500"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br>
            <a:endParaRPr lang="en-IN" sz="2500"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500"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Observing the data from the other retail stores suggests that the best locations to open new stores may not only be where there are other fashion outlets, but in fact, the best areas are near French restaurants, cafes, wine bars. </a:t>
            </a:r>
            <a:endParaRPr lang="en-IN" sz="2500"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435214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A4773D9-C525-4323-8E09-93B3C21F264B}"/>
              </a:ext>
            </a:extLst>
          </p:cNvPr>
          <p:cNvSpPr/>
          <p:nvPr/>
        </p:nvSpPr>
        <p:spPr>
          <a:xfrm>
            <a:off x="639192" y="900628"/>
            <a:ext cx="11008310" cy="5401479"/>
          </a:xfrm>
          <a:prstGeom prst="rect">
            <a:avLst/>
          </a:prstGeom>
        </p:spPr>
        <p:txBody>
          <a:bodyPr wrap="square">
            <a:spAutoFit/>
          </a:bodyPr>
          <a:lstStyle/>
          <a:p>
            <a:r>
              <a:rPr lang="en-IN" sz="2300" b="1" u="heavy" dirty="0">
                <a:solidFill>
                  <a:schemeClr val="accent6">
                    <a:lumMod val="60000"/>
                    <a:lumOff val="40000"/>
                  </a:schemeClr>
                </a:solidFill>
                <a:latin typeface="IBM Plex Sans Light" panose="020B0403050203000203" pitchFamily="34" charset="0"/>
                <a:ea typeface="Calibri" panose="020F0502020204030204" pitchFamily="34" charset="0"/>
              </a:rPr>
              <a:t>DATA ACQUISITION AND CLEANING</a:t>
            </a:r>
          </a:p>
          <a:p>
            <a:br>
              <a:rPr lang="en-IN" sz="2300" b="1" u="heavy" dirty="0">
                <a:solidFill>
                  <a:schemeClr val="accent6">
                    <a:lumMod val="60000"/>
                    <a:lumOff val="40000"/>
                  </a:schemeClr>
                </a:solidFill>
                <a:latin typeface="IBM Plex Sans Light" panose="020B0403050203000203" pitchFamily="34" charset="0"/>
              </a:rPr>
            </a:br>
            <a:r>
              <a:rPr lang="en-IN" sz="2300" b="1" dirty="0">
                <a:solidFill>
                  <a:schemeClr val="accent6">
                    <a:lumMod val="60000"/>
                    <a:lumOff val="40000"/>
                  </a:schemeClr>
                </a:solidFill>
                <a:latin typeface="IBM Plex Sans Light" panose="020B0403050203000203" pitchFamily="34" charset="0"/>
              </a:rPr>
              <a:t>Data Source:</a:t>
            </a:r>
          </a:p>
          <a:p>
            <a:pPr marL="342900" indent="-342900">
              <a:buFont typeface="Arial" panose="020B0604020202020204" pitchFamily="34" charset="0"/>
              <a:buChar char="•"/>
            </a:pPr>
            <a:r>
              <a:rPr lang="en-IN" sz="2300" u="sng" dirty="0">
                <a:solidFill>
                  <a:srgbClr val="00B0F0"/>
                </a:solidFill>
                <a:latin typeface="IBM Plex Sans Light" panose="020B0403050203000203" pitchFamily="34" charset="0"/>
                <a:hlinkClick r:id="rId2">
                  <a:extLst>
                    <a:ext uri="{A12FA001-AC4F-418D-AE19-62706E023703}">
                      <ahyp:hlinkClr xmlns:ahyp="http://schemas.microsoft.com/office/drawing/2018/hyperlinkcolor" val="tx"/>
                    </a:ext>
                  </a:extLst>
                </a:hlinkClick>
              </a:rPr>
              <a:t>https://opendata.paris.fr/explore/dataset/arrondissements/table/?dataChart</a:t>
            </a:r>
            <a:endParaRPr lang="en-IN" sz="2300" u="sng" dirty="0">
              <a:solidFill>
                <a:srgbClr val="00B0F0"/>
              </a:solidFill>
              <a:latin typeface="IBM Plex Sans Light" panose="020B0403050203000203" pitchFamily="34" charset="0"/>
            </a:endParaRPr>
          </a:p>
          <a:p>
            <a:pPr marL="285750" indent="-285750">
              <a:buFont typeface="Arial" panose="020B0604020202020204" pitchFamily="34" charset="0"/>
              <a:buChar char="•"/>
            </a:pPr>
            <a:r>
              <a:rPr lang="en-IN" sz="2300" dirty="0">
                <a:solidFill>
                  <a:schemeClr val="accent6">
                    <a:lumMod val="60000"/>
                    <a:lumOff val="40000"/>
                  </a:schemeClr>
                </a:solidFill>
                <a:latin typeface="IBM Plex Sans Light" panose="020B0403050203000203" pitchFamily="34" charset="0"/>
              </a:rPr>
              <a:t> We will also use FourSquare location data to explore or compare all the 20 districts around Paris</a:t>
            </a:r>
            <a:endParaRPr lang="en-IN" sz="2300" u="sng" dirty="0">
              <a:solidFill>
                <a:schemeClr val="accent6">
                  <a:lumMod val="60000"/>
                  <a:lumOff val="40000"/>
                </a:schemeClr>
              </a:solidFill>
              <a:latin typeface="IBM Plex Sans Light" panose="020B0403050203000203" pitchFamily="34" charset="0"/>
            </a:endParaRPr>
          </a:p>
          <a:p>
            <a:endParaRPr lang="en-IN" sz="2300" u="sng" dirty="0">
              <a:solidFill>
                <a:schemeClr val="accent6">
                  <a:lumMod val="60000"/>
                  <a:lumOff val="40000"/>
                </a:schemeClr>
              </a:solidFill>
              <a:latin typeface="IBM Plex Sans Light" panose="020B0403050203000203" pitchFamily="34" charset="0"/>
            </a:endParaRPr>
          </a:p>
          <a:p>
            <a:r>
              <a:rPr lang="en-IN" sz="2300" b="1" dirty="0">
                <a:solidFill>
                  <a:schemeClr val="accent6">
                    <a:lumMod val="60000"/>
                    <a:lumOff val="40000"/>
                  </a:schemeClr>
                </a:solidFill>
                <a:latin typeface="IBM Plex Sans Light" panose="020B0403050203000203" pitchFamily="34" charset="0"/>
              </a:rPr>
              <a:t>Data Cleaning:</a:t>
            </a:r>
            <a:br>
              <a:rPr lang="en-IN" sz="2300" dirty="0">
                <a:solidFill>
                  <a:schemeClr val="accent6">
                    <a:lumMod val="60000"/>
                    <a:lumOff val="40000"/>
                  </a:schemeClr>
                </a:solidFill>
                <a:latin typeface="IBM Plex Sans Light" panose="020B0403050203000203" pitchFamily="34" charset="0"/>
              </a:rPr>
            </a:br>
            <a:br>
              <a:rPr lang="en-IN" sz="2300" dirty="0">
                <a:solidFill>
                  <a:schemeClr val="accent6">
                    <a:lumMod val="60000"/>
                    <a:lumOff val="40000"/>
                  </a:schemeClr>
                </a:solidFill>
                <a:latin typeface="IBM Plex Sans Light" panose="020B0403050203000203" pitchFamily="34" charset="0"/>
              </a:rPr>
            </a:br>
            <a:r>
              <a:rPr lang="en-IN" sz="2300" dirty="0">
                <a:solidFill>
                  <a:schemeClr val="accent6">
                    <a:lumMod val="60000"/>
                    <a:lumOff val="40000"/>
                  </a:schemeClr>
                </a:solidFill>
                <a:latin typeface="IBM Plex Sans Light" panose="020B0403050203000203" pitchFamily="34" charset="0"/>
              </a:rPr>
              <a:t>Initially the downloaded data had many invalid characters and numbers in exponential values, which had to be replaced by correct ones.</a:t>
            </a:r>
            <a:br>
              <a:rPr lang="en-IN" sz="2300" dirty="0">
                <a:solidFill>
                  <a:schemeClr val="accent6">
                    <a:lumMod val="60000"/>
                    <a:lumOff val="40000"/>
                  </a:schemeClr>
                </a:solidFill>
                <a:latin typeface="IBM Plex Sans Light" panose="020B0403050203000203" pitchFamily="34" charset="0"/>
              </a:rPr>
            </a:br>
            <a:r>
              <a:rPr lang="en-IN" sz="2300" dirty="0">
                <a:solidFill>
                  <a:schemeClr val="accent6">
                    <a:lumMod val="60000"/>
                    <a:lumOff val="40000"/>
                  </a:schemeClr>
                </a:solidFill>
                <a:latin typeface="IBM Plex Sans Light" panose="020B0403050203000203" pitchFamily="34" charset="0"/>
              </a:rPr>
              <a:t>Secondly, the column names had to be replaced with a more meaningful names for better understanding.</a:t>
            </a:r>
            <a:br>
              <a:rPr lang="en-IN" sz="2300" dirty="0">
                <a:solidFill>
                  <a:schemeClr val="accent6">
                    <a:lumMod val="60000"/>
                    <a:lumOff val="40000"/>
                  </a:schemeClr>
                </a:solidFill>
                <a:latin typeface="IBM Plex Sans Light" panose="020B0403050203000203" pitchFamily="34" charset="0"/>
              </a:rPr>
            </a:br>
            <a:r>
              <a:rPr lang="en-IN" sz="2300" dirty="0">
                <a:solidFill>
                  <a:schemeClr val="accent6">
                    <a:lumMod val="60000"/>
                    <a:lumOff val="40000"/>
                  </a:schemeClr>
                </a:solidFill>
                <a:latin typeface="IBM Plex Sans Light" panose="020B0403050203000203" pitchFamily="34" charset="0"/>
              </a:rPr>
              <a:t>Thirdly, some of the data which were not necessary in the analysis had to be removed</a:t>
            </a:r>
            <a:r>
              <a:rPr lang="en-IN" sz="2200" dirty="0">
                <a:solidFill>
                  <a:schemeClr val="accent6">
                    <a:lumMod val="60000"/>
                    <a:lumOff val="40000"/>
                  </a:schemeClr>
                </a:solidFill>
              </a:rPr>
              <a:t>.</a:t>
            </a:r>
          </a:p>
        </p:txBody>
      </p:sp>
    </p:spTree>
    <p:extLst>
      <p:ext uri="{BB962C8B-B14F-4D97-AF65-F5344CB8AC3E}">
        <p14:creationId xmlns:p14="http://schemas.microsoft.com/office/powerpoint/2010/main" val="24468757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91B8E7A-A9E7-45F4-A190-A189E4FF4AA9}"/>
              </a:ext>
            </a:extLst>
          </p:cNvPr>
          <p:cNvSpPr/>
          <p:nvPr/>
        </p:nvSpPr>
        <p:spPr>
          <a:xfrm>
            <a:off x="932156" y="288070"/>
            <a:ext cx="5925525" cy="461665"/>
          </a:xfrm>
          <a:prstGeom prst="rect">
            <a:avLst/>
          </a:prstGeom>
        </p:spPr>
        <p:txBody>
          <a:bodyPr wrap="square">
            <a:spAutoFit/>
          </a:bodyPr>
          <a:lstStyle/>
          <a:p>
            <a:r>
              <a:rPr lang="en-US" sz="2400" b="1" dirty="0">
                <a:solidFill>
                  <a:schemeClr val="accent6">
                    <a:lumMod val="60000"/>
                    <a:lumOff val="40000"/>
                  </a:schemeClr>
                </a:solidFill>
                <a:effectLst>
                  <a:outerShdw blurRad="38100" dist="38100" dir="2700000" algn="tl">
                    <a:srgbClr val="000000">
                      <a:alpha val="43137"/>
                    </a:srgbClr>
                  </a:outerShdw>
                </a:effectLst>
                <a:latin typeface="IBM Plex Sans Light" panose="020B0403050203000203" pitchFamily="34" charset="0"/>
              </a:rPr>
              <a:t>C</a:t>
            </a:r>
            <a:r>
              <a:rPr lang="en-IN" sz="2400" b="1" dirty="0">
                <a:solidFill>
                  <a:schemeClr val="accent6">
                    <a:lumMod val="60000"/>
                    <a:lumOff val="40000"/>
                  </a:schemeClr>
                </a:solidFill>
                <a:effectLst>
                  <a:outerShdw blurRad="38100" dist="38100" dir="2700000" algn="tl">
                    <a:srgbClr val="000000">
                      <a:alpha val="43137"/>
                    </a:srgbClr>
                  </a:outerShdw>
                </a:effectLst>
                <a:latin typeface="IBM Plex Sans Light" panose="020B0403050203000203" pitchFamily="34" charset="0"/>
              </a:rPr>
              <a:t>leaned up data</a:t>
            </a:r>
            <a:endParaRPr lang="en-IN" dirty="0">
              <a:solidFill>
                <a:schemeClr val="accent6">
                  <a:lumMod val="60000"/>
                  <a:lumOff val="40000"/>
                </a:schemeClr>
              </a:solidFill>
              <a:effectLst>
                <a:outerShdw blurRad="38100" dist="38100" dir="2700000" algn="tl">
                  <a:srgbClr val="000000">
                    <a:alpha val="43137"/>
                  </a:srgbClr>
                </a:outerShdw>
              </a:effectLst>
              <a:latin typeface="IBM Plex Sans Light" panose="020B0403050203000203" pitchFamily="34" charset="0"/>
            </a:endParaRPr>
          </a:p>
        </p:txBody>
      </p:sp>
      <p:pic>
        <p:nvPicPr>
          <p:cNvPr id="5" name="Picture 4">
            <a:extLst>
              <a:ext uri="{FF2B5EF4-FFF2-40B4-BE49-F238E27FC236}">
                <a16:creationId xmlns:a16="http://schemas.microsoft.com/office/drawing/2014/main" id="{97AF5E76-9374-4BEF-9A17-A8DE38DC8711}"/>
              </a:ext>
            </a:extLst>
          </p:cNvPr>
          <p:cNvPicPr>
            <a:picLocks noChangeAspect="1"/>
          </p:cNvPicPr>
          <p:nvPr/>
        </p:nvPicPr>
        <p:blipFill>
          <a:blip r:embed="rId2"/>
          <a:stretch>
            <a:fillRect/>
          </a:stretch>
        </p:blipFill>
        <p:spPr>
          <a:xfrm>
            <a:off x="1056444" y="878889"/>
            <a:ext cx="6258756" cy="5764798"/>
          </a:xfrm>
          <a:prstGeom prst="rect">
            <a:avLst/>
          </a:prstGeom>
        </p:spPr>
      </p:pic>
    </p:spTree>
    <p:extLst>
      <p:ext uri="{BB962C8B-B14F-4D97-AF65-F5344CB8AC3E}">
        <p14:creationId xmlns:p14="http://schemas.microsoft.com/office/powerpoint/2010/main" val="36285306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CB218E6-6C22-444C-A359-1A1CDFBF6FC2}"/>
              </a:ext>
            </a:extLst>
          </p:cNvPr>
          <p:cNvSpPr/>
          <p:nvPr/>
        </p:nvSpPr>
        <p:spPr>
          <a:xfrm>
            <a:off x="612559" y="331233"/>
            <a:ext cx="9845335" cy="894091"/>
          </a:xfrm>
          <a:prstGeom prst="rect">
            <a:avLst/>
          </a:prstGeom>
        </p:spPr>
        <p:txBody>
          <a:bodyPr wrap="square">
            <a:spAutoFit/>
          </a:bodyPr>
          <a:lstStyle/>
          <a:p>
            <a:pPr>
              <a:lnSpc>
                <a:spcPct val="107000"/>
              </a:lnSpc>
              <a:spcAft>
                <a:spcPts val="800"/>
              </a:spcAft>
            </a:pPr>
            <a:r>
              <a:rPr lang="en-IN" sz="2500" b="1" dirty="0">
                <a:solidFill>
                  <a:schemeClr val="accent6">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Calibri" panose="020F0502020204030204" pitchFamily="34" charset="0"/>
                <a:cs typeface="Calibri" panose="020F0502020204030204" pitchFamily="34" charset="0"/>
              </a:rPr>
              <a:t>Data Visualization</a:t>
            </a:r>
            <a:br>
              <a:rPr lang="en-IN" sz="2500"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br>
            <a:r>
              <a:rPr lang="en-IN" sz="2500" dirty="0">
                <a:solidFill>
                  <a:schemeClr val="accent6">
                    <a:lumMod val="60000"/>
                    <a:lumOff val="40000"/>
                  </a:schemeClr>
                </a:solidFill>
                <a:effectLst>
                  <a:outerShdw blurRad="38100" dist="38100" dir="2700000" algn="tl">
                    <a:srgbClr val="000000">
                      <a:alpha val="43137"/>
                    </a:srgbClr>
                  </a:outerShdw>
                </a:effectLst>
                <a:latin typeface="IBM Plex Sans Light" panose="020B0403050203000203" pitchFamily="34" charset="0"/>
                <a:ea typeface="Calibri" panose="020F0502020204030204" pitchFamily="34" charset="0"/>
                <a:cs typeface="Calibri" panose="020F0502020204030204" pitchFamily="34" charset="0"/>
              </a:rPr>
              <a:t>Map of Paris with all 20 districts</a:t>
            </a:r>
          </a:p>
        </p:txBody>
      </p:sp>
      <p:pic>
        <p:nvPicPr>
          <p:cNvPr id="3" name="Picture 2">
            <a:extLst>
              <a:ext uri="{FF2B5EF4-FFF2-40B4-BE49-F238E27FC236}">
                <a16:creationId xmlns:a16="http://schemas.microsoft.com/office/drawing/2014/main" id="{AE47254A-C73B-44AE-83B8-0E172BB2F296}"/>
              </a:ext>
            </a:extLst>
          </p:cNvPr>
          <p:cNvPicPr>
            <a:picLocks noChangeAspect="1"/>
          </p:cNvPicPr>
          <p:nvPr/>
        </p:nvPicPr>
        <p:blipFill>
          <a:blip r:embed="rId2"/>
          <a:stretch>
            <a:fillRect/>
          </a:stretch>
        </p:blipFill>
        <p:spPr>
          <a:xfrm>
            <a:off x="710214" y="1347726"/>
            <a:ext cx="10919534" cy="5186239"/>
          </a:xfrm>
          <a:prstGeom prst="rect">
            <a:avLst/>
          </a:prstGeom>
        </p:spPr>
      </p:pic>
    </p:spTree>
    <p:extLst>
      <p:ext uri="{BB962C8B-B14F-4D97-AF65-F5344CB8AC3E}">
        <p14:creationId xmlns:p14="http://schemas.microsoft.com/office/powerpoint/2010/main" val="975399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237665-FD43-4C2B-ACDD-685DC150C200}"/>
              </a:ext>
            </a:extLst>
          </p:cNvPr>
          <p:cNvSpPr/>
          <p:nvPr/>
        </p:nvSpPr>
        <p:spPr>
          <a:xfrm>
            <a:off x="588885" y="575698"/>
            <a:ext cx="11117802" cy="1154162"/>
          </a:xfrm>
          <a:prstGeom prst="rect">
            <a:avLst/>
          </a:prstGeom>
        </p:spPr>
        <p:txBody>
          <a:bodyPr wrap="square">
            <a:spAutoFit/>
          </a:bodyPr>
          <a:lstStyle/>
          <a:p>
            <a:r>
              <a:rPr lang="en-IN" sz="2300" b="1" dirty="0">
                <a:solidFill>
                  <a:schemeClr val="accent6">
                    <a:lumMod val="60000"/>
                    <a:lumOff val="40000"/>
                  </a:schemeClr>
                </a:solidFill>
                <a:latin typeface="IBM Plex Sans Light" panose="020B0403050203000203" pitchFamily="34" charset="0"/>
                <a:ea typeface="Calibri" panose="020F0502020204030204" pitchFamily="34" charset="0"/>
              </a:rPr>
              <a:t>We will use the </a:t>
            </a:r>
            <a:r>
              <a:rPr lang="en-IN" sz="2300" b="1" u="sng" dirty="0">
                <a:solidFill>
                  <a:schemeClr val="accent6">
                    <a:lumMod val="60000"/>
                    <a:lumOff val="40000"/>
                  </a:schemeClr>
                </a:solidFill>
                <a:latin typeface="IBM Plex Sans Light" panose="020B0403050203000203" pitchFamily="34" charset="0"/>
                <a:ea typeface="Calibri" panose="020F0502020204030204" pitchFamily="34" charset="0"/>
              </a:rPr>
              <a:t>Foursquare API</a:t>
            </a:r>
            <a:r>
              <a:rPr lang="en-IN" sz="2300" b="1" dirty="0">
                <a:solidFill>
                  <a:schemeClr val="accent6">
                    <a:lumMod val="60000"/>
                    <a:lumOff val="40000"/>
                  </a:schemeClr>
                </a:solidFill>
                <a:latin typeface="IBM Plex Sans Light" panose="020B0403050203000203" pitchFamily="34" charset="0"/>
                <a:ea typeface="Calibri" panose="020F0502020204030204" pitchFamily="34" charset="0"/>
              </a:rPr>
              <a:t> to explore the Districts of Paris (Neighbourhoods)</a:t>
            </a:r>
          </a:p>
          <a:p>
            <a:r>
              <a:rPr lang="en-IN" sz="2300" dirty="0">
                <a:solidFill>
                  <a:schemeClr val="accent6">
                    <a:lumMod val="60000"/>
                    <a:lumOff val="40000"/>
                  </a:schemeClr>
                </a:solidFill>
                <a:latin typeface="IBM Plex Sans Light" panose="020B0403050203000203" pitchFamily="34" charset="0"/>
                <a:ea typeface="Calibri" panose="020F0502020204030204" pitchFamily="34" charset="0"/>
              </a:rPr>
              <a:t>A</a:t>
            </a:r>
            <a:r>
              <a:rPr lang="en-IN" sz="2300" dirty="0">
                <a:solidFill>
                  <a:schemeClr val="accent6">
                    <a:lumMod val="60000"/>
                    <a:lumOff val="40000"/>
                  </a:schemeClr>
                </a:solidFill>
                <a:latin typeface="IBM Plex Sans Light" panose="020B0403050203000203" pitchFamily="34" charset="0"/>
              </a:rPr>
              <a:t>nalyse each neighbourhood (one hot encoding) and see the most common top 10 venues for each of them</a:t>
            </a:r>
          </a:p>
        </p:txBody>
      </p:sp>
      <p:pic>
        <p:nvPicPr>
          <p:cNvPr id="5" name="Picture 4">
            <a:extLst>
              <a:ext uri="{FF2B5EF4-FFF2-40B4-BE49-F238E27FC236}">
                <a16:creationId xmlns:a16="http://schemas.microsoft.com/office/drawing/2014/main" id="{ABB0BD31-6420-4BE4-A378-F858CE4C3A80}"/>
              </a:ext>
            </a:extLst>
          </p:cNvPr>
          <p:cNvPicPr>
            <a:picLocks noChangeAspect="1"/>
          </p:cNvPicPr>
          <p:nvPr/>
        </p:nvPicPr>
        <p:blipFill>
          <a:blip r:embed="rId2"/>
          <a:stretch>
            <a:fillRect/>
          </a:stretch>
        </p:blipFill>
        <p:spPr>
          <a:xfrm>
            <a:off x="674703" y="1729861"/>
            <a:ext cx="11031984" cy="4635430"/>
          </a:xfrm>
          <a:prstGeom prst="rect">
            <a:avLst/>
          </a:prstGeom>
        </p:spPr>
      </p:pic>
    </p:spTree>
    <p:extLst>
      <p:ext uri="{BB962C8B-B14F-4D97-AF65-F5344CB8AC3E}">
        <p14:creationId xmlns:p14="http://schemas.microsoft.com/office/powerpoint/2010/main" val="31095083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BC5A3F3-1C5A-469B-BAF0-7AFF7EC35430}"/>
              </a:ext>
            </a:extLst>
          </p:cNvPr>
          <p:cNvSpPr/>
          <p:nvPr/>
        </p:nvSpPr>
        <p:spPr>
          <a:xfrm>
            <a:off x="553375" y="794388"/>
            <a:ext cx="11357300" cy="744836"/>
          </a:xfrm>
          <a:prstGeom prst="rect">
            <a:avLst/>
          </a:prstGeom>
        </p:spPr>
        <p:txBody>
          <a:bodyPr vert="horz" lIns="91440" tIns="45720" rIns="91440" bIns="45720" rtlCol="0" anchor="ctr">
            <a:normAutofit lnSpcReduction="10000"/>
          </a:bodyPr>
          <a:lstStyle/>
          <a:p>
            <a:pPr algn="ctr">
              <a:lnSpc>
                <a:spcPct val="90000"/>
              </a:lnSpc>
              <a:spcBef>
                <a:spcPct val="0"/>
              </a:spcBef>
              <a:spcAft>
                <a:spcPts val="600"/>
              </a:spcAft>
            </a:pPr>
            <a:r>
              <a:rPr lang="en-US" sz="2200" b="1" kern="1200" dirty="0">
                <a:solidFill>
                  <a:schemeClr val="accent6">
                    <a:lumMod val="60000"/>
                    <a:lumOff val="40000"/>
                  </a:schemeClr>
                </a:solidFill>
                <a:latin typeface="IBM Plex Sans Light" panose="020B0403050203000203" pitchFamily="34" charset="0"/>
                <a:ea typeface="+mj-ea"/>
                <a:cs typeface="+mj-cs"/>
              </a:rPr>
              <a:t>The business criteria was to setup stores where there are </a:t>
            </a:r>
            <a:r>
              <a:rPr lang="en-US" sz="2200" b="1" i="1" kern="1200" dirty="0">
                <a:solidFill>
                  <a:schemeClr val="accent6">
                    <a:lumMod val="60000"/>
                    <a:lumOff val="40000"/>
                  </a:schemeClr>
                </a:solidFill>
                <a:latin typeface="IBM Plex Sans Light" panose="020B0403050203000203" pitchFamily="34" charset="0"/>
                <a:ea typeface="+mj-ea"/>
                <a:cs typeface="+mj-cs"/>
              </a:rPr>
              <a:t>'French Restaurants', 'Cafés' and 'Wine Bars’ - </a:t>
            </a:r>
            <a:r>
              <a:rPr lang="en-US" sz="2200" b="1" kern="1200" dirty="0">
                <a:solidFill>
                  <a:schemeClr val="accent6">
                    <a:lumMod val="60000"/>
                    <a:lumOff val="40000"/>
                  </a:schemeClr>
                </a:solidFill>
                <a:latin typeface="IBM Plex Sans Light" panose="020B0403050203000203" pitchFamily="34" charset="0"/>
                <a:ea typeface="+mj-ea"/>
                <a:cs typeface="+mj-cs"/>
              </a:rPr>
              <a:t>using violin plot to analyze the frequency of distribution of these three venues</a:t>
            </a:r>
          </a:p>
          <a:p>
            <a:pPr algn="ctr">
              <a:lnSpc>
                <a:spcPct val="90000"/>
              </a:lnSpc>
              <a:spcBef>
                <a:spcPct val="0"/>
              </a:spcBef>
              <a:spcAft>
                <a:spcPts val="600"/>
              </a:spcAft>
            </a:pPr>
            <a:endParaRPr lang="en-US" sz="2000" kern="1200" dirty="0">
              <a:solidFill>
                <a:schemeClr val="bg1"/>
              </a:solidFill>
              <a:latin typeface="+mj-lt"/>
              <a:ea typeface="+mj-ea"/>
              <a:cs typeface="+mj-cs"/>
            </a:endParaRPr>
          </a:p>
          <a:p>
            <a:pPr algn="ctr">
              <a:lnSpc>
                <a:spcPct val="90000"/>
              </a:lnSpc>
              <a:spcBef>
                <a:spcPct val="0"/>
              </a:spcBef>
              <a:spcAft>
                <a:spcPts val="600"/>
              </a:spcAft>
            </a:pPr>
            <a:endParaRPr lang="en-US" sz="2000" kern="1200" dirty="0">
              <a:solidFill>
                <a:schemeClr val="bg1"/>
              </a:solidFill>
              <a:latin typeface="+mj-lt"/>
              <a:ea typeface="+mj-ea"/>
              <a:cs typeface="+mj-cs"/>
            </a:endParaRPr>
          </a:p>
        </p:txBody>
      </p:sp>
      <p:pic>
        <p:nvPicPr>
          <p:cNvPr id="3" name="Picture 2">
            <a:extLst>
              <a:ext uri="{FF2B5EF4-FFF2-40B4-BE49-F238E27FC236}">
                <a16:creationId xmlns:a16="http://schemas.microsoft.com/office/drawing/2014/main" id="{CC1779E3-EED0-4A61-B340-37B4B38C6C40}"/>
              </a:ext>
            </a:extLst>
          </p:cNvPr>
          <p:cNvPicPr>
            <a:picLocks noChangeAspect="1"/>
          </p:cNvPicPr>
          <p:nvPr/>
        </p:nvPicPr>
        <p:blipFill>
          <a:blip r:embed="rId2"/>
          <a:stretch>
            <a:fillRect/>
          </a:stretch>
        </p:blipFill>
        <p:spPr>
          <a:xfrm>
            <a:off x="665825" y="1322774"/>
            <a:ext cx="11123721" cy="5157926"/>
          </a:xfrm>
          <a:prstGeom prst="rect">
            <a:avLst/>
          </a:prstGeom>
        </p:spPr>
      </p:pic>
    </p:spTree>
    <p:extLst>
      <p:ext uri="{BB962C8B-B14F-4D97-AF65-F5344CB8AC3E}">
        <p14:creationId xmlns:p14="http://schemas.microsoft.com/office/powerpoint/2010/main" val="323832054"/>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1B30CB4-0867-4E51-850E-E4508164102D}"/>
              </a:ext>
            </a:extLst>
          </p:cNvPr>
          <p:cNvSpPr/>
          <p:nvPr/>
        </p:nvSpPr>
        <p:spPr>
          <a:xfrm>
            <a:off x="861135" y="535202"/>
            <a:ext cx="10919534" cy="1160254"/>
          </a:xfrm>
          <a:prstGeom prst="rect">
            <a:avLst/>
          </a:prstGeom>
        </p:spPr>
        <p:txBody>
          <a:bodyPr wrap="square">
            <a:spAutoFit/>
          </a:bodyPr>
          <a:lstStyle/>
          <a:p>
            <a:pPr>
              <a:lnSpc>
                <a:spcPct val="107000"/>
              </a:lnSpc>
              <a:spcAft>
                <a:spcPts val="800"/>
              </a:spcAft>
            </a:pPr>
            <a:r>
              <a:rPr lang="en-IN" sz="2200" b="1"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Analysing the plot, there are </a:t>
            </a:r>
            <a:r>
              <a:rPr lang="en-IN" sz="2200" b="1" u="sng"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8 neighbourhoods </a:t>
            </a:r>
            <a:r>
              <a:rPr lang="en-IN" sz="2200" b="1" dirty="0">
                <a:solidFill>
                  <a:schemeClr val="accent6">
                    <a:lumMod val="60000"/>
                    <a:lumOff val="40000"/>
                  </a:schemeClr>
                </a:solidFill>
                <a:latin typeface="IBM Plex Sans Light" panose="020B0403050203000203" pitchFamily="34" charset="0"/>
                <a:ea typeface="Calibri" panose="020F0502020204030204" pitchFamily="34" charset="0"/>
                <a:cs typeface="Calibri" panose="020F0502020204030204" pitchFamily="34" charset="0"/>
              </a:rPr>
              <a:t>where the client can open their new stores, as the 3 specified venues (French Restaurants, Cafes and Wine Bars) are in a great frequency there. The neighbourhoods are:</a:t>
            </a:r>
            <a:endParaRPr lang="en-IN" sz="22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p:txBody>
      </p:sp>
      <p:graphicFrame>
        <p:nvGraphicFramePr>
          <p:cNvPr id="3" name="Table 3">
            <a:extLst>
              <a:ext uri="{FF2B5EF4-FFF2-40B4-BE49-F238E27FC236}">
                <a16:creationId xmlns:a16="http://schemas.microsoft.com/office/drawing/2014/main" id="{2D3415E2-8608-4592-BE88-F760272D98CC}"/>
              </a:ext>
            </a:extLst>
          </p:cNvPr>
          <p:cNvGraphicFramePr>
            <a:graphicFrameLocks noGrp="1"/>
          </p:cNvGraphicFramePr>
          <p:nvPr>
            <p:extLst>
              <p:ext uri="{D42A27DB-BD31-4B8C-83A1-F6EECF244321}">
                <p14:modId xmlns:p14="http://schemas.microsoft.com/office/powerpoint/2010/main" val="2152553630"/>
              </p:ext>
            </p:extLst>
          </p:nvPr>
        </p:nvGraphicFramePr>
        <p:xfrm>
          <a:off x="4018625" y="2115327"/>
          <a:ext cx="2497583" cy="3566160"/>
        </p:xfrm>
        <a:graphic>
          <a:graphicData uri="http://schemas.openxmlformats.org/drawingml/2006/table">
            <a:tbl>
              <a:tblPr firstRow="1" bandRow="1">
                <a:tableStyleId>{5C22544A-7EE6-4342-B048-85BDC9FD1C3A}</a:tableStyleId>
              </a:tblPr>
              <a:tblGrid>
                <a:gridCol w="2497583">
                  <a:extLst>
                    <a:ext uri="{9D8B030D-6E8A-4147-A177-3AD203B41FA5}">
                      <a16:colId xmlns:a16="http://schemas.microsoft.com/office/drawing/2014/main" val="2189397790"/>
                    </a:ext>
                  </a:extLst>
                </a:gridCol>
              </a:tblGrid>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kern="1200" dirty="0">
                          <a:solidFill>
                            <a:schemeClr val="accent4">
                              <a:lumMod val="75000"/>
                            </a:schemeClr>
                          </a:solidFill>
                          <a:latin typeface="Calibri" panose="020F0502020204030204" pitchFamily="34" charset="0"/>
                          <a:ea typeface="Calibri" panose="020F0502020204030204" pitchFamily="34" charset="0"/>
                          <a:cs typeface="Calibri" panose="020F0502020204030204" pitchFamily="34" charset="0"/>
                        </a:rPr>
                        <a:t>Neighbourhoods</a:t>
                      </a:r>
                    </a:p>
                  </a:txBody>
                  <a:tcPr/>
                </a:tc>
                <a:extLst>
                  <a:ext uri="{0D108BD9-81ED-4DB2-BD59-A6C34878D82A}">
                    <a16:rowId xmlns:a16="http://schemas.microsoft.com/office/drawing/2014/main" val="3920988785"/>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4eme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190912473"/>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5eme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511503160"/>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6eme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900501619"/>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9eme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457610288"/>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10eme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3499329224"/>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11eme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024844470"/>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18eme Ardt</a:t>
                      </a:r>
                      <a:endParaRPr lang="en-IN" sz="2000" b="1" dirty="0">
                        <a:solidFill>
                          <a:schemeClr val="accent6">
                            <a:lumMod val="60000"/>
                            <a:lumOff val="40000"/>
                          </a:schemeClr>
                        </a:solidFill>
                        <a:effectLst/>
                        <a:latin typeface="IBM Plex Sans Light" panose="020B0403050203000203"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2580185113"/>
                  </a:ext>
                </a:extLst>
              </a:tr>
              <a:tr h="3952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2000" b="1" kern="1200" dirty="0">
                          <a:solidFill>
                            <a:schemeClr val="accent6">
                              <a:lumMod val="60000"/>
                              <a:lumOff val="40000"/>
                            </a:schemeClr>
                          </a:solidFill>
                          <a:effectLst/>
                          <a:latin typeface="IBM Plex Sans Light" panose="020B0403050203000203" pitchFamily="34" charset="0"/>
                          <a:ea typeface="Calibri" panose="020F0502020204030204" pitchFamily="34" charset="0"/>
                          <a:cs typeface="Calibri" panose="020F0502020204030204" pitchFamily="34" charset="0"/>
                        </a:rPr>
                        <a:t>20eme Ardt</a:t>
                      </a:r>
                    </a:p>
                  </a:txBody>
                  <a:tcPr/>
                </a:tc>
                <a:extLst>
                  <a:ext uri="{0D108BD9-81ED-4DB2-BD59-A6C34878D82A}">
                    <a16:rowId xmlns:a16="http://schemas.microsoft.com/office/drawing/2014/main" val="3850515243"/>
                  </a:ext>
                </a:extLst>
              </a:tr>
            </a:tbl>
          </a:graphicData>
        </a:graphic>
      </p:graphicFrame>
    </p:spTree>
    <p:extLst>
      <p:ext uri="{BB962C8B-B14F-4D97-AF65-F5344CB8AC3E}">
        <p14:creationId xmlns:p14="http://schemas.microsoft.com/office/powerpoint/2010/main" val="1455450065"/>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Override1.xml><?xml version="1.0" encoding="utf-8"?>
<a:themeOverride xmlns:a="http://schemas.openxmlformats.org/drawingml/2006/main">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themeOverride>
</file>

<file path=ppt/theme/themeOverride2.xml><?xml version="1.0" encoding="utf-8"?>
<a:themeOverride xmlns:a="http://schemas.openxmlformats.org/drawingml/2006/main">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themeOverride>
</file>

<file path=ppt/theme/themeOverride3.xml><?xml version="1.0" encoding="utf-8"?>
<a:themeOverride xmlns:a="http://schemas.openxmlformats.org/drawingml/2006/main">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themeOverride>
</file>

<file path=ppt/theme/themeOverride4.xml><?xml version="1.0" encoding="utf-8"?>
<a:themeOverride xmlns:a="http://schemas.openxmlformats.org/drawingml/2006/main">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themeOverride>
</file>

<file path=docProps/app.xml><?xml version="1.0" encoding="utf-8"?>
<Properties xmlns="http://schemas.openxmlformats.org/officeDocument/2006/extended-properties" xmlns:vt="http://schemas.openxmlformats.org/officeDocument/2006/docPropsVTypes">
  <Template/>
  <TotalTime>96</TotalTime>
  <Words>374</Words>
  <Application>Microsoft Office PowerPoint</Application>
  <PresentationFormat>Widescreen</PresentationFormat>
  <Paragraphs>34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IBM Plex Sans Light</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RADHIKA BAILAMANE</dc:creator>
  <cp:lastModifiedBy>RADHIKA BAILAMANE</cp:lastModifiedBy>
  <cp:revision>38</cp:revision>
  <dcterms:created xsi:type="dcterms:W3CDTF">2020-04-26T09:42:23Z</dcterms:created>
  <dcterms:modified xsi:type="dcterms:W3CDTF">2020-04-26T11:26:13Z</dcterms:modified>
</cp:coreProperties>
</file>